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17" r:id="rId3"/>
    <p:sldId id="411" r:id="rId4"/>
    <p:sldId id="433" r:id="rId5"/>
    <p:sldId id="346" r:id="rId6"/>
    <p:sldId id="375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12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6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22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08.11.2023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adalbertii/Seci-konwolucyjne/blob/main/convolutional-with_ann-layer-01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Seci-konwolucyjne/blob/main/convolutional-layer-01.ipynb" TargetMode="External"/><Relationship Id="rId5" Type="http://schemas.openxmlformats.org/officeDocument/2006/relationships/hyperlink" Target="https://github.com/adalbertii/Seci-konwolucyjne/blob/main/augmentation-layer-01.ipynb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dalbertii/architektura-ai/blob/main/keras_classification_iris_case.ipynb" TargetMode="External"/><Relationship Id="rId5" Type="http://schemas.openxmlformats.org/officeDocument/2006/relationships/hyperlink" Target="https://github.com/adalbertii/architektura-ai/tree/main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7298263" y="1263561"/>
            <a:ext cx="28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Agenda: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30CD5EB-3CB3-9E96-58F9-E541EE4A071D}"/>
              </a:ext>
            </a:extLst>
          </p:cNvPr>
          <p:cNvSpPr txBox="1"/>
          <p:nvPr/>
        </p:nvSpPr>
        <p:spPr>
          <a:xfrm>
            <a:off x="7206145" y="2660193"/>
            <a:ext cx="4764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Część 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Interakcje z platformą </a:t>
            </a:r>
            <a:r>
              <a:rPr lang="pl-PL" dirty="0" err="1"/>
              <a:t>OpenAI</a:t>
            </a:r>
            <a:endParaRPr lang="pl-PL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integracja z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Cognitive</a:t>
            </a:r>
            <a:r>
              <a:rPr lang="pl-PL" dirty="0"/>
              <a:t> service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l-PL" dirty="0"/>
              <a:t>budowa serwisu klasyfikacyjnego</a:t>
            </a:r>
          </a:p>
          <a:p>
            <a:pPr lvl="1"/>
            <a:r>
              <a:rPr lang="pl-PL" dirty="0"/>
              <a:t> </a:t>
            </a:r>
          </a:p>
          <a:p>
            <a:r>
              <a:rPr lang="pl-PL" dirty="0"/>
              <a:t>Część II: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 err="1"/>
              <a:t>konwolucje</a:t>
            </a:r>
            <a:r>
              <a:rPr lang="pl-PL" dirty="0"/>
              <a:t> i augmentacje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złożone sieci neuronowe – pierwsze przykłady</a:t>
            </a:r>
          </a:p>
        </p:txBody>
      </p:sp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BBFEC72-97EB-8AD6-0376-855439FF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81050"/>
            <a:ext cx="10506075" cy="5295900"/>
          </a:xfrm>
          <a:prstGeom prst="rect">
            <a:avLst/>
          </a:prstGeom>
        </p:spPr>
      </p:pic>
      <p:sp>
        <p:nvSpPr>
          <p:cNvPr id="2" name="Owal 1">
            <a:extLst>
              <a:ext uri="{FF2B5EF4-FFF2-40B4-BE49-F238E27FC236}">
                <a16:creationId xmlns:a16="http://schemas.microsoft.com/office/drawing/2014/main" id="{EBB45BBC-0852-4EB4-975B-CBDBDEA1C356}"/>
              </a:ext>
            </a:extLst>
          </p:cNvPr>
          <p:cNvSpPr/>
          <p:nvPr/>
        </p:nvSpPr>
        <p:spPr>
          <a:xfrm>
            <a:off x="1812022" y="4135772"/>
            <a:ext cx="9756396" cy="15603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193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3E2B887-E30B-FF3F-B349-262AB9BD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81012"/>
            <a:ext cx="105060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F8D7734-09B7-D4F3-4451-A5737BC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300037"/>
            <a:ext cx="104108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296E173-F025-B3FC-2AAD-DBA9E816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66725"/>
            <a:ext cx="105346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5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11BEB4-5BC3-AE60-2E01-A168E90F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47675"/>
            <a:ext cx="104775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60F837D-839F-CE95-6BBD-B416A481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442912"/>
            <a:ext cx="103917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2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01DF7B3-8159-B220-AFE0-C2B62E82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38150"/>
            <a:ext cx="10534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9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01DF7B3-8159-B220-AFE0-C2B62E82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38150"/>
            <a:ext cx="10534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7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450FF02-788B-106B-D1B5-EBEFA36C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23862"/>
            <a:ext cx="104489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AF41304-9377-9E6D-5FDA-DA0E381D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433387"/>
            <a:ext cx="105727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02C517-ADEE-CFF7-B1FF-D728525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4" y="727420"/>
            <a:ext cx="11003087" cy="590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DA518C72-6A51-B3F0-B600-206F1E2BD43F}"/>
              </a:ext>
            </a:extLst>
          </p:cNvPr>
          <p:cNvSpPr/>
          <p:nvPr/>
        </p:nvSpPr>
        <p:spPr>
          <a:xfrm>
            <a:off x="1751413" y="3235252"/>
            <a:ext cx="2045970" cy="64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3C168C9-5095-94EB-7F7E-1528393C3ACF}"/>
              </a:ext>
            </a:extLst>
          </p:cNvPr>
          <p:cNvSpPr/>
          <p:nvPr/>
        </p:nvSpPr>
        <p:spPr>
          <a:xfrm>
            <a:off x="5134222" y="2708910"/>
            <a:ext cx="1380878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66C53213-16FF-EB3E-C1B6-F99356146FC4}"/>
              </a:ext>
            </a:extLst>
          </p:cNvPr>
          <p:cNvSpPr/>
          <p:nvPr/>
        </p:nvSpPr>
        <p:spPr>
          <a:xfrm>
            <a:off x="7349490" y="2331720"/>
            <a:ext cx="2651760" cy="5257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AF93629-77C1-5FF1-EA1C-3BFF88AC1DE5}"/>
              </a:ext>
            </a:extLst>
          </p:cNvPr>
          <p:cNvSpPr txBox="1"/>
          <p:nvPr/>
        </p:nvSpPr>
        <p:spPr>
          <a:xfrm>
            <a:off x="249793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4E5CBFE-E329-36C4-BD35-C1B83EB4260A}"/>
              </a:ext>
            </a:extLst>
          </p:cNvPr>
          <p:cNvSpPr txBox="1"/>
          <p:nvPr/>
        </p:nvSpPr>
        <p:spPr>
          <a:xfrm>
            <a:off x="5765274" y="3798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C23B80A-9525-A432-B130-3BBBD4E0FF54}"/>
              </a:ext>
            </a:extLst>
          </p:cNvPr>
          <p:cNvSpPr txBox="1"/>
          <p:nvPr/>
        </p:nvSpPr>
        <p:spPr>
          <a:xfrm>
            <a:off x="8664694" y="25242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7A3E3C08-A2F1-0907-1E5D-DB684F6659BC}"/>
              </a:ext>
            </a:extLst>
          </p:cNvPr>
          <p:cNvSpPr/>
          <p:nvPr/>
        </p:nvSpPr>
        <p:spPr>
          <a:xfrm>
            <a:off x="6125042" y="3235252"/>
            <a:ext cx="5579278" cy="3279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03131CA-3F06-F709-C39E-2FAFBD1D7B9A}"/>
              </a:ext>
            </a:extLst>
          </p:cNvPr>
          <p:cNvSpPr txBox="1"/>
          <p:nvPr/>
        </p:nvSpPr>
        <p:spPr>
          <a:xfrm>
            <a:off x="10184130" y="4583430"/>
            <a:ext cx="179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C00000"/>
                </a:solidFill>
              </a:rPr>
              <a:t>dzisiaj</a:t>
            </a:r>
          </a:p>
        </p:txBody>
      </p:sp>
    </p:spTree>
    <p:extLst>
      <p:ext uri="{BB962C8B-B14F-4D97-AF65-F5344CB8AC3E}">
        <p14:creationId xmlns:p14="http://schemas.microsoft.com/office/powerpoint/2010/main" val="120566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74B9E2A-6576-1B65-B363-769141D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452437"/>
            <a:ext cx="105441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5" y="248038"/>
            <a:ext cx="6446863" cy="3956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357" y="954116"/>
            <a:ext cx="5517591" cy="325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604010" y="4523273"/>
            <a:ext cx="89839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effectLst/>
              </a:rPr>
              <a:t>Notebooks</a:t>
            </a:r>
            <a:r>
              <a:rPr lang="pl-PL" dirty="0">
                <a:effectLst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5" tooltip="augmentation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augmentation-layer-01.ipynb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6" tooltip="convolutional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>
                <a:hlinkClick r:id="rId7" tooltip="convolutional-with_ann-layer-01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convolutional-with_ann-layer-01.ipynb</a:t>
            </a:r>
            <a:endParaRPr lang="pl-PL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1">
                    <a:lumMod val="75000"/>
                  </a:schemeClr>
                </a:solidFill>
              </a:rPr>
              <a:t>Sieci-</a:t>
            </a:r>
            <a:r>
              <a:rPr lang="pl-PL" sz="1600" dirty="0" err="1">
                <a:solidFill>
                  <a:schemeClr val="accent1">
                    <a:lumMod val="75000"/>
                  </a:schemeClr>
                </a:solidFill>
              </a:rPr>
              <a:t>konwolucyjne</a:t>
            </a:r>
            <a:r>
              <a:rPr lang="pl-PL" sz="1600" dirty="0"/>
              <a:t>/</a:t>
            </a:r>
            <a:r>
              <a:rPr lang="pl-PL" sz="1600" dirty="0" err="1"/>
              <a:t>CNN_plant_case.ipynb</a:t>
            </a:r>
            <a:r>
              <a:rPr lang="pl-PL" sz="1600" dirty="0"/>
              <a:t> – klasyfikacja binarna na rzeczywistym zbiorze zdjęć</a:t>
            </a:r>
          </a:p>
        </p:txBody>
      </p:sp>
    </p:spTree>
    <p:extLst>
      <p:ext uri="{BB962C8B-B14F-4D97-AF65-F5344CB8AC3E}">
        <p14:creationId xmlns:p14="http://schemas.microsoft.com/office/powerpoint/2010/main" val="16136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35AB99-272F-C611-25F9-E9D5E795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5" y="351708"/>
            <a:ext cx="4187075" cy="2569920"/>
          </a:xfrm>
          <a:prstGeom prst="rect">
            <a:avLst/>
          </a:prstGeom>
        </p:spPr>
      </p:pic>
      <p:pic>
        <p:nvPicPr>
          <p:cNvPr id="1026" name="Obraz 1">
            <a:extLst>
              <a:ext uri="{FF2B5EF4-FFF2-40B4-BE49-F238E27FC236}">
                <a16:creationId xmlns:a16="http://schemas.microsoft.com/office/drawing/2014/main" id="{E6B6022A-DEAA-E791-CCE6-062C749E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17" y="1296207"/>
            <a:ext cx="3794547" cy="22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1851660" y="4588309"/>
            <a:ext cx="9372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effectLst/>
              </a:rPr>
              <a:t>Notebooks</a:t>
            </a:r>
            <a:r>
              <a:rPr lang="pl-PL" sz="4000" dirty="0">
                <a:effectLst/>
              </a:rPr>
              <a:t>:</a:t>
            </a:r>
            <a:endParaRPr lang="pl-PL" sz="200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/Azure_OCR_API_case.ipynb</a:t>
            </a:r>
            <a:endParaRPr lang="pl-PL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pl-PL" sz="1600" dirty="0" err="1"/>
              <a:t>wmi_openAI_client.ipynb</a:t>
            </a:r>
            <a:endParaRPr lang="pl-PL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fr-FR" sz="1600" dirty="0" err="1"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keras_classification_iris_case.ipynb</a:t>
            </a:r>
            <a:r>
              <a:rPr lang="pl-PL" sz="1600" dirty="0"/>
              <a:t> – przypomnienie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en-US" sz="1600" dirty="0" err="1"/>
              <a:t>iris_case_transfer_learning.ipynb</a:t>
            </a:r>
            <a:r>
              <a:rPr lang="fr-FR" sz="1600" dirty="0">
                <a:solidFill>
                  <a:srgbClr val="0563C1"/>
                </a:solidFill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fr-FR" sz="1600" dirty="0" err="1">
                <a:hlinkClick r:id="rId6" tooltip="keras_classification_iris_case.ipyn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ipynb</a:t>
            </a:r>
            <a:r>
              <a:rPr lang="pl-PL" sz="1600" dirty="0"/>
              <a:t> - przypomnienie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hlinkClick r:id="rId5"/>
              </a:rPr>
              <a:t>architektura-ai</a:t>
            </a:r>
            <a:r>
              <a:rPr lang="it-IT" sz="1600" dirty="0"/>
              <a:t>/</a:t>
            </a:r>
            <a:r>
              <a:rPr lang="pl-PL" sz="1600" dirty="0" err="1"/>
              <a:t>wmi_keras_classification_iris_rest_api.ipynb</a:t>
            </a:r>
            <a:r>
              <a:rPr lang="pl-PL" sz="1600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DACCB54-A750-50EB-C761-62335D92E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820" y="1877162"/>
            <a:ext cx="6425502" cy="31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96047" y="4580708"/>
            <a:ext cx="825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</a:t>
            </a:r>
            <a:r>
              <a:rPr lang="pl-PL" sz="5400" dirty="0" err="1"/>
              <a:t>konwolucyjne</a:t>
            </a:r>
            <a:endParaRPr lang="pl-PL" sz="5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3CB4E6-C130-5480-28D8-AA79BB1B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" y="790628"/>
            <a:ext cx="10610854" cy="5493440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2DAC0D2E-F9F0-4A5F-C4A0-CB0504D7C36E}"/>
              </a:ext>
            </a:extLst>
          </p:cNvPr>
          <p:cNvSpPr/>
          <p:nvPr/>
        </p:nvSpPr>
        <p:spPr>
          <a:xfrm>
            <a:off x="148590" y="2137410"/>
            <a:ext cx="9635490" cy="164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F1531BB-8A55-FA96-FF2A-973238AD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419100"/>
            <a:ext cx="99345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0A22974-9333-6140-E6E0-40FD47EC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447675"/>
            <a:ext cx="98393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AF5FE5C-3223-7CC1-9EED-BCBACE0D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9137"/>
            <a:ext cx="9829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5131437-ACAE-36DF-A9BD-AFD439E5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42887"/>
            <a:ext cx="103917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4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24597</TotalTime>
  <Words>142</Words>
  <Application>Microsoft Office PowerPoint</Application>
  <PresentationFormat>Panoramiczny</PresentationFormat>
  <Paragraphs>29</Paragraphs>
  <Slides>21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Delivery</vt:lpstr>
      <vt:lpstr>Wingdings</vt:lpstr>
      <vt:lpstr>Motyw pakietu Office</vt:lpstr>
      <vt:lpstr>Prezentacja programu PowerPoint</vt:lpstr>
      <vt:lpstr>Prezentacja programu PowerPoint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Workshop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115</cp:revision>
  <dcterms:created xsi:type="dcterms:W3CDTF">2023-09-13T07:31:48Z</dcterms:created>
  <dcterms:modified xsi:type="dcterms:W3CDTF">2023-11-15T09:13:11Z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2023-10-04T06:59:41Z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84a6b5f2-4116-4b33-ab19-5959d2057ba1</vt:lpwstr>
  </property>
  <property fmtid="{D5CDD505-2E9C-101B-9397-08002B2CF9AE}" pid="8" name="MSIP_Label_736915f3-2f02-4945-8997-f2963298db46_ContentBits">
    <vt:lpwstr>1</vt:lpwstr>
  </property>
</Properties>
</file>